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85800" y="2840053"/>
            <a:ext cx="7772400" cy="784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56791" y="4749850"/>
            <a:ext cx="548700" cy="39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91" y="4749850"/>
            <a:ext cx="548700" cy="39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556791" y="4749850"/>
            <a:ext cx="548700" cy="39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91" y="4749850"/>
            <a:ext cx="548700" cy="39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56791" y="4749850"/>
            <a:ext cx="548700" cy="39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2" type="sldNum"/>
          </p:nvPr>
        </p:nvSpPr>
        <p:spPr>
          <a:xfrm>
            <a:off x="8556791" y="4749850"/>
            <a:ext cx="548700" cy="39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56791" y="4749850"/>
            <a:ext cx="5487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hyperlink" Target="http://www.youtube.com/watch?v=VuiQN3fguYk" TargetMode="External"/><Relationship Id="rId5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3.gif"/><Relationship Id="rId5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3.gif"/><Relationship Id="rId5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3.gif"/><Relationship Id="rId5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27.png"/><Relationship Id="rId6" Type="http://schemas.openxmlformats.org/officeDocument/2006/relationships/image" Target="../media/image5.jpg"/><Relationship Id="rId7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subTitle"/>
          </p:nvPr>
        </p:nvSpPr>
        <p:spPr>
          <a:xfrm>
            <a:off x="282650" y="1771275"/>
            <a:ext cx="6037200" cy="1591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600">
                <a:solidFill>
                  <a:srgbClr val="000000"/>
                </a:solidFill>
              </a:rPr>
              <a:t>Звонить </a:t>
            </a:r>
            <a:r>
              <a:rPr b="1" lang="ru" sz="2600">
                <a:solidFill>
                  <a:srgbClr val="000000"/>
                </a:solidFill>
              </a:rPr>
              <a:t>нельзя</a:t>
            </a:r>
            <a:r>
              <a:rPr lang="ru" sz="2600">
                <a:solidFill>
                  <a:srgbClr val="000000"/>
                </a:solidFill>
              </a:rPr>
              <a:t> забить.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600">
                <a:solidFill>
                  <a:srgbClr val="000000"/>
                </a:solidFill>
              </a:rPr>
              <a:t>Лайфхаки по контролю звонков и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600">
                <a:solidFill>
                  <a:srgbClr val="000000"/>
                </a:solidFill>
              </a:rPr>
              <a:t>обработке лидов при помощи CRM.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rgola.svg.png"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250" y="1472183"/>
            <a:ext cx="227647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3102825" y="572450"/>
            <a:ext cx="27429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Звонки в пиковые часы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509275" y="1142762"/>
            <a:ext cx="53082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Следите за потерянными звонками!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77904" y="1975725"/>
            <a:ext cx="4851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ocularman.jpg"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473" y="1919174"/>
            <a:ext cx="4735125" cy="315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582850" y="1133050"/>
            <a:ext cx="56601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Следите за потерянными звонками!</a:t>
            </a:r>
          </a:p>
        </p:txBody>
      </p:sp>
      <p:pic>
        <p:nvPicPr>
          <p:cNvPr descr="LKB.jpg"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25" y="2240350"/>
            <a:ext cx="5513142" cy="259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543475" y="724250"/>
            <a:ext cx="69186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Следите за потерянными звонками!</a:t>
            </a:r>
          </a:p>
        </p:txBody>
      </p:sp>
      <p:pic>
        <p:nvPicPr>
          <p:cNvPr descr="2nd-block.jpg"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800" y="2017100"/>
            <a:ext cx="5869200" cy="288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нимок экрана 2017-05-12 в 18.46.17.png"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1000" y="2426574"/>
            <a:ext cx="1405850" cy="1126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нимок экрана 2017-05-12 в 18.46.35.png"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1000" y="3944010"/>
            <a:ext cx="1405849" cy="106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582850" y="1133050"/>
            <a:ext cx="56601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Следите за потерянными звонками!</a:t>
            </a:r>
          </a:p>
        </p:txBody>
      </p:sp>
      <p:pic>
        <p:nvPicPr>
          <p:cNvPr descr="LKB.jpg"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25" y="2240350"/>
            <a:ext cx="5513142" cy="259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descr="Интеграция виртуальной АТС Binotel с CRM-системой:  - Информация о клиенте при звонке - Быстрое создание карточки клиента при входящем звонке - Звонок в один клик из карточки клиента - История звонков и аудиозапись разговоров в карточке клиента  Благодаря интеграции телефонии и CRM-систем вы повышаете эффективность сотрудников, качество обслуживания клиентов, и тем самым повышаете продажи." id="202" name="Shape 202" title="Интеграция Binotel + CRM">
            <a:hlinkClick r:id="rId4"/>
          </p:cNvPr>
          <p:cNvSpPr/>
          <p:nvPr/>
        </p:nvSpPr>
        <p:spPr>
          <a:xfrm>
            <a:off x="3935361" y="1368349"/>
            <a:ext cx="4898576" cy="367392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3" name="Shape 203"/>
          <p:cNvSpPr txBox="1"/>
          <p:nvPr/>
        </p:nvSpPr>
        <p:spPr>
          <a:xfrm>
            <a:off x="156475" y="2101162"/>
            <a:ext cx="3542700" cy="22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Интеграция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/>
              <a:t>телефонии Binotel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/>
              <a:t>и CRM-системы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543475" y="876650"/>
            <a:ext cx="83883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Лайфхаки для РОП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Лечим детские болезни менеджеров при помощи CRM</a:t>
            </a:r>
          </a:p>
        </p:txBody>
      </p:sp>
      <p:pic>
        <p:nvPicPr>
          <p:cNvPr descr="p-05537b5fb01adc.f.jpg"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425" y="2527400"/>
            <a:ext cx="2529200" cy="24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3715700" y="3991150"/>
            <a:ext cx="84387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Система двойной записи лидов.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228600" y="1256425"/>
            <a:ext cx="84387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3715700" y="1819650"/>
            <a:ext cx="84387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Лидоамнезия</a:t>
            </a:r>
            <a:r>
              <a:rPr lang="ru" sz="1800">
                <a:solidFill>
                  <a:schemeClr val="dk1"/>
                </a:solidFill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Симптомы: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пациент заносит в CRM не все обращения.</a:t>
            </a:r>
          </a:p>
        </p:txBody>
      </p:sp>
      <p:pic>
        <p:nvPicPr>
          <p:cNvPr descr="insulinoterapia01.gif"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728" y="3570276"/>
            <a:ext cx="2174749" cy="1485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nezia2-2.jpg" id="220" name="Shape 2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7974" y="1485999"/>
            <a:ext cx="2477674" cy="179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3715700" y="3991150"/>
            <a:ext cx="84387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CRM-система.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Лиды без задач, просроченные задачи.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3715700" y="1819650"/>
            <a:ext cx="50862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Синдром рассеянного внимания.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Симптомы: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Пациент забывает про клиентов, о сроках выполнения задач, и вообще “дневник дома забыл”.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sulinoterapia01.gif"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0528" y="3522051"/>
            <a:ext cx="2245350" cy="1533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нимок экрана 2017-05-13 в 13.15.29.png" id="229" name="Shape 2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832" y="1243574"/>
            <a:ext cx="2383065" cy="204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3715700" y="3991150"/>
            <a:ext cx="84387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Отчет “Лиды, которым редко звонят”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3715700" y="1972050"/>
            <a:ext cx="54282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Клиентофобия, переходящая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в паническую атаку.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Симптомы</a:t>
            </a:r>
            <a:r>
              <a:rPr lang="ru" sz="1800">
                <a:solidFill>
                  <a:schemeClr val="dk1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Пациент звонит редко, лепит отмазки “Наш продукт плохо продается”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sulinoterapia01.gif"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829" y="3384277"/>
            <a:ext cx="2447049" cy="167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to-takoe-fobii-1.jpg"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1410287"/>
            <a:ext cx="3297600" cy="186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3715700" y="2124450"/>
            <a:ext cx="84387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Вялотекущая вялость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Симптомы: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Пациент н</a:t>
            </a:r>
            <a:r>
              <a:rPr lang="ru">
                <a:solidFill>
                  <a:schemeClr val="dk1"/>
                </a:solidFill>
              </a:rPr>
              <a:t>е делает предложение/альтернативное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предложение, не соблюдают этапы продаж</a:t>
            </a:r>
          </a:p>
        </p:txBody>
      </p:sp>
      <p:pic>
        <p:nvPicPr>
          <p:cNvPr descr="otsutstvuet-appetit-u-kotenka.jpg"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24" y="1426399"/>
            <a:ext cx="2719350" cy="21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56150" y="1301653"/>
            <a:ext cx="82317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600"/>
          </a:p>
          <a:p>
            <a:pPr lvl="0">
              <a:spcBef>
                <a:spcPts val="0"/>
              </a:spcBef>
              <a:buNone/>
            </a:pPr>
            <a:r>
              <a:rPr lang="ru" sz="2400"/>
              <a:t>Основные продукты: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ru" sz="1800">
                <a:solidFill>
                  <a:srgbClr val="000000"/>
                </a:solidFill>
              </a:rPr>
              <a:t>Умная телефония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ru" sz="1800">
                <a:solidFill>
                  <a:srgbClr val="000000"/>
                </a:solidFill>
              </a:rPr>
              <a:t>Активный виджет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000000"/>
                </a:solidFill>
              </a:rPr>
              <a:t>заказа звонка на сайте GetCall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ru" sz="1800">
                <a:solidFill>
                  <a:srgbClr val="000000"/>
                </a:solidFill>
              </a:rPr>
              <a:t>Binotel Call Tracking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Binotel™   как работает виртуальная АТС Binotel™   один офис.png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474" y="1715074"/>
            <a:ext cx="2058824" cy="114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notel™   GetCall™ — Активный виджет заказа звонка на сайте..png"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575" y="3008928"/>
            <a:ext cx="2450000" cy="744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нимок экрана 2017-05-13 в 11.06.24.png"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7575" y="3845849"/>
            <a:ext cx="2450000" cy="4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3715700" y="2124450"/>
            <a:ext cx="84387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Hitropopost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Симптомы</a:t>
            </a:r>
            <a:r>
              <a:rPr lang="ru" sz="1800">
                <a:solidFill>
                  <a:schemeClr val="dk1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Пациент не уделяет внимание клиенту, ленится, врет</a:t>
            </a:r>
          </a:p>
        </p:txBody>
      </p:sp>
      <p:pic>
        <p:nvPicPr>
          <p:cNvPr descr="1246 (1).jpg"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49" y="1407455"/>
            <a:ext cx="3124350" cy="23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513225" y="2419500"/>
            <a:ext cx="5134500" cy="10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Прививки не существует</a:t>
            </a:r>
          </a:p>
        </p:txBody>
      </p:sp>
      <p:pic>
        <p:nvPicPr>
          <p:cNvPr descr="stop_vaccination.jpg"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675" y="1785958"/>
            <a:ext cx="3206075" cy="264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2291800" y="2392600"/>
            <a:ext cx="72501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Но можно купировать болезнь</a:t>
            </a:r>
            <a:br>
              <a:rPr lang="ru" sz="2400">
                <a:solidFill>
                  <a:schemeClr val="dk1"/>
                </a:solidFill>
              </a:rPr>
            </a:br>
            <a:br>
              <a:rPr lang="ru" sz="2400">
                <a:solidFill>
                  <a:schemeClr val="dk1"/>
                </a:solidFill>
              </a:rPr>
            </a:br>
            <a:r>
              <a:rPr lang="ru" sz="2400">
                <a:solidFill>
                  <a:schemeClr val="dk1"/>
                </a:solidFill>
              </a:rPr>
              <a:t>Запись разговоров + КЛН (контрольный лист наблюдения) + Отдел качества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.png"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37" y="1912012"/>
            <a:ext cx="208597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664500" y="1477075"/>
            <a:ext cx="5134500" cy="10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Отдел качества - это must have!</a:t>
            </a:r>
          </a:p>
        </p:txBody>
      </p:sp>
      <p:pic>
        <p:nvPicPr>
          <p:cNvPr descr="qac.png"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6575" y="1624575"/>
            <a:ext cx="2992525" cy="29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694800" y="2602225"/>
            <a:ext cx="41754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400 обращений = контроль 800 звонков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800 звонков = 133 часа рабочего времени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133 часа = 16 рабочих дней 1 сотрудника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528150" y="1168450"/>
            <a:ext cx="80877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</a:rPr>
              <a:t>Call Tracking+CRM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457200" lvl="0" marL="228600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b24_ru_png.png"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975" y="3088312"/>
            <a:ext cx="2873525" cy="51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ocrm-logo-white.png"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50" y="2011150"/>
            <a:ext cx="2512650" cy="25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691799" y="1310375"/>
            <a:ext cx="7417500" cy="13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ТОЛЬКО ДЛЯ УЧАСТНИКОВ iFORUM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505025" y="3429150"/>
            <a:ext cx="3521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2000 грн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на Binotel CallTracking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5184675" y="3493706"/>
            <a:ext cx="3521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ru"/>
              <a:t>1000 грн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ru"/>
              <a:t> на Виртуальную АТС Binotel </a:t>
            </a:r>
          </a:p>
        </p:txBody>
      </p:sp>
      <p:pic>
        <p:nvPicPr>
          <p:cNvPr descr="ct2.jpg"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324" y="2418947"/>
            <a:ext cx="3650900" cy="19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863250" y="1472325"/>
            <a:ext cx="7417500" cy="13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Всем спасибо за внимание!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f482c3c357327d63d1108a06e3818980eed2630_1000.jpg"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8099" y="2264924"/>
            <a:ext cx="4147800" cy="287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2118750" y="3318850"/>
            <a:ext cx="2315700" cy="20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3600">
                <a:latin typeface="Open Sans"/>
                <a:ea typeface="Open Sans"/>
                <a:cs typeface="Open Sans"/>
                <a:sym typeface="Open Sans"/>
              </a:rPr>
              <a:t>33</a:t>
            </a:r>
            <a:r>
              <a:rPr lang="ru" sz="50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готовые интеграции с CRM-системами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459200" y="3486498"/>
            <a:ext cx="23157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3600">
                <a:latin typeface="Open Sans"/>
                <a:ea typeface="Open Sans"/>
                <a:cs typeface="Open Sans"/>
                <a:sym typeface="Open Sans"/>
              </a:rPr>
              <a:t>2000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компаний используют интеграцию телефонии Binotel и CRM-систем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7367"/>
            <a:ext cx="9144000" cy="199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-76199" y="3364850"/>
            <a:ext cx="2315700" cy="20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3600">
                <a:latin typeface="Open Sans"/>
                <a:ea typeface="Open Sans"/>
                <a:cs typeface="Open Sans"/>
                <a:sym typeface="Open Sans"/>
              </a:rPr>
              <a:t>7</a:t>
            </a:r>
            <a:r>
              <a:rPr b="1" lang="ru" sz="3600">
                <a:latin typeface="Open Sans"/>
                <a:ea typeface="Open Sans"/>
                <a:cs typeface="Open Sans"/>
                <a:sym typeface="Open Sans"/>
              </a:rPr>
              <a:t>000</a:t>
            </a:r>
            <a:r>
              <a:rPr lang="ru" sz="50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компаний используют решения Бинотел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864900" y="3242650"/>
            <a:ext cx="2315700" cy="20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3600"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ru" sz="50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базовых функций интеграции телефонии Бинотел и CRM-систем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subTitle"/>
          </p:nvPr>
        </p:nvSpPr>
        <p:spPr>
          <a:xfrm>
            <a:off x="304375" y="2204275"/>
            <a:ext cx="4084800" cy="8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700">
                <a:solidFill>
                  <a:schemeClr val="dk1"/>
                </a:solidFill>
              </a:rPr>
              <a:t>Телефонные номера: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Использую мобильные номера всех операторов.</a:t>
            </a: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Использую городской номер своего города.</a:t>
            </a: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Использую городские номера миллионников, хотя и не нахожусь в них.</a:t>
            </a: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Использую 0 800, чтобы звонки были бесплатны для клиентов (если в этом есть необходимость).</a:t>
            </a: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Использую международные номера при звонках в другие страны для снижения расходов.</a:t>
            </a: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Предусмотрел, что все номера многоканальны (то есть по каждому телефонному номеру могут дозвониться несколько человек одновременно).</a:t>
            </a: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Установил каскадные переадресации (с одного номера на другой) на мобильные телефонные номера, чтобы превратить их в многоканальные.</a:t>
            </a: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Продумал с каких номеров менеджеры будут осуществлять исходящие звонки и расширил количество каналов для исходящих звонков.</a:t>
            </a: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Создал систему напоминания о необходимости оплаты услуг провайдеров связи заблаговременно, или проплатил на пару месяцев вперед. Благодаря этому точно не потеряю ни один звонок.</a:t>
            </a: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Решил вопросы с безопасностью использования телефонных номеров, как в юридическом аспекте, так и в техническом. Номера оформлены на Вас лично, или находятся в активе компании.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-69850" lvl="0" marL="45720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lvl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04375" y="1213100"/>
            <a:ext cx="68601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Лайфхаки телефонии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91500" y="2195895"/>
            <a:ext cx="4223400" cy="299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700">
                <a:solidFill>
                  <a:schemeClr val="dk1"/>
                </a:solidFill>
              </a:rPr>
              <a:t>Телефонные аппараты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Использую IP-телефоны - лучший способ организации внутренних линий.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Подключая IP-телефон на рабочем месте сотрудника, использую функцию “Bridge” (телефон к интернету подключен через компьютер). Благодаря этому не пришлось проводить в офис дополнительную локальную сеть.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700">
                <a:solidFill>
                  <a:schemeClr val="dk1"/>
                </a:solidFill>
              </a:rPr>
              <a:t>Гарнитуры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Гарнитуры, которые используют мои сотрудники - не дешевле 25$, так как я понимаю насколько качество связи важно для хороших продаж.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Все устройства для передачи голоса обязательно оснащены направленным микрофоном и функцией шумоподавления.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700">
                <a:solidFill>
                  <a:schemeClr val="dk1"/>
                </a:solidFill>
              </a:rPr>
              <a:t>Интернет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Перед началом использования я убедился, что скорость Интернета позволяет использовать IP-телефонию (для этого нужно минимум 128 кб в сек на 1 сотрудника.)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Убедившись в этом, я предпринял все необходимые действия, чтобы сотрудники использовали интернет только в рабочих целях и не грузили канал торрентами, youtube, массовыми закачками.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Убедился в том, что значения пинга и джиттера - до 40 мс.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700">
                <a:solidFill>
                  <a:schemeClr val="dk1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430375" y="1838925"/>
            <a:ext cx="6585000" cy="23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Телефонные номера должны: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ru" sz="1800">
                <a:solidFill>
                  <a:schemeClr val="dk1"/>
                </a:solidFill>
              </a:rPr>
              <a:t>Быть “в</a:t>
            </a:r>
            <a:r>
              <a:rPr lang="ru" sz="1800">
                <a:solidFill>
                  <a:schemeClr val="dk1"/>
                </a:solidFill>
              </a:rPr>
              <a:t>кусными” для любого клиента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ru" sz="1800">
                <a:solidFill>
                  <a:schemeClr val="dk1"/>
                </a:solidFill>
              </a:rPr>
              <a:t>Доступными для любого кол-ва людей </a:t>
            </a:r>
            <a:r>
              <a:rPr lang="ru" sz="1800">
                <a:solidFill>
                  <a:schemeClr val="dk1"/>
                </a:solidFill>
              </a:rPr>
              <a:t>в любое время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(многоканальность или переадресация, </a:t>
            </a:r>
            <a:r>
              <a:rPr lang="ru" sz="1200">
                <a:solidFill>
                  <a:schemeClr val="dk1"/>
                </a:solidFill>
              </a:rPr>
              <a:t>без долгов)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ru" sz="1800">
                <a:solidFill>
                  <a:schemeClr val="dk1"/>
                </a:solidFill>
              </a:rPr>
              <a:t>Давать возможность обрабатывать все звонки 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chemeClr val="dk1"/>
                </a:solidFill>
              </a:rPr>
              <a:t>(в том числе и пропущенные)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3346337" y="1389800"/>
            <a:ext cx="24513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Из 100 звонков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2848425" y="2620075"/>
            <a:ext cx="13932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21 звонок</a:t>
            </a:r>
          </a:p>
        </p:txBody>
      </p:sp>
      <p:pic>
        <p:nvPicPr>
          <p:cNvPr descr="social-neoks-logo-v3.jpg"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299" y="3042175"/>
            <a:ext cx="1393199" cy="723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dafone.png"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2675" y="3055350"/>
            <a:ext cx="643866" cy="72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7ec4d88aa051.jpg"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8975" y="3148835"/>
            <a:ext cx="1538125" cy="6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1109325" y="2483161"/>
            <a:ext cx="13665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52</a:t>
            </a:r>
            <a:r>
              <a:rPr lang="ru">
                <a:solidFill>
                  <a:schemeClr val="dk1"/>
                </a:solidFill>
              </a:rPr>
              <a:t> звонка</a:t>
            </a:r>
          </a:p>
        </p:txBody>
      </p:sp>
      <p:pic>
        <p:nvPicPr>
          <p:cNvPr descr="home-phone.png" id="126" name="Shape 1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1574" y="2789800"/>
            <a:ext cx="1213125" cy="12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761050" y="2458667"/>
            <a:ext cx="13665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20</a:t>
            </a:r>
            <a:r>
              <a:rPr lang="ru">
                <a:solidFill>
                  <a:schemeClr val="dk1"/>
                </a:solidFill>
              </a:rPr>
              <a:t> звонков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723164" y="2483151"/>
            <a:ext cx="13665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12</a:t>
            </a:r>
            <a:r>
              <a:rPr lang="ru">
                <a:solidFill>
                  <a:schemeClr val="dk1"/>
                </a:solidFill>
              </a:rPr>
              <a:t> звонков</a:t>
            </a:r>
          </a:p>
        </p:txBody>
      </p:sp>
      <p:sp>
        <p:nvSpPr>
          <p:cNvPr id="129" name="Shape 129"/>
          <p:cNvSpPr/>
          <p:nvPr/>
        </p:nvSpPr>
        <p:spPr>
          <a:xfrm>
            <a:off x="1327375" y="3903100"/>
            <a:ext cx="492425" cy="1243575"/>
          </a:xfrm>
          <a:prstGeom prst="flowChartProcess">
            <a:avLst/>
          </a:prstGeom>
          <a:solidFill>
            <a:srgbClr val="B0156A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30" name="Shape 130"/>
          <p:cNvSpPr/>
          <p:nvPr/>
        </p:nvSpPr>
        <p:spPr>
          <a:xfrm>
            <a:off x="3156175" y="4531425"/>
            <a:ext cx="492425" cy="615250"/>
          </a:xfrm>
          <a:prstGeom prst="flowChartProcess">
            <a:avLst/>
          </a:prstGeom>
          <a:solidFill>
            <a:srgbClr val="B0156A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5137375" y="4612425"/>
            <a:ext cx="492425" cy="534250"/>
          </a:xfrm>
          <a:prstGeom prst="flowChartProcess">
            <a:avLst/>
          </a:prstGeom>
          <a:solidFill>
            <a:srgbClr val="B0156A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7042375" y="4832575"/>
            <a:ext cx="492425" cy="314100"/>
          </a:xfrm>
          <a:prstGeom prst="flowChartProcess">
            <a:avLst/>
          </a:prstGeom>
          <a:solidFill>
            <a:srgbClr val="B0156A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629775" y="303187"/>
            <a:ext cx="28542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solidFill>
                  <a:srgbClr val="FFFFFF"/>
                </a:solidFill>
              </a:rPr>
              <a:t>Вкусные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102825" y="572450"/>
            <a:ext cx="27429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Звонки в пиковые часы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509275" y="1142762"/>
            <a:ext cx="53082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Многоканальность лечит: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23854" y="1823325"/>
            <a:ext cx="36561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Звонки в пиковые часы</a:t>
            </a:r>
          </a:p>
        </p:txBody>
      </p:sp>
      <p:pic>
        <p:nvPicPr>
          <p:cNvPr descr="00s.jpg"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356" y="2539725"/>
            <a:ext cx="3586976" cy="23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604350" y="364537"/>
            <a:ext cx="2400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solidFill>
                  <a:srgbClr val="FFFFFF"/>
                </a:solidFill>
              </a:rPr>
              <a:t>Доступные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102825" y="572450"/>
            <a:ext cx="27429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Звонки в пиковые часы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509275" y="1142762"/>
            <a:ext cx="53082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Многоканальность лечит: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523848" y="1975725"/>
            <a:ext cx="4851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2-й и 3-й звонок при одном менеджере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IMG_6097.jpg"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950" y="2631949"/>
            <a:ext cx="3546875" cy="236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604350" y="364537"/>
            <a:ext cx="2400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FFFF"/>
                </a:solidFill>
              </a:rPr>
              <a:t>Доступные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3102825" y="572450"/>
            <a:ext cx="27429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Звонки в пиковые часы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2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509275" y="1142762"/>
            <a:ext cx="53082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Многоканальность: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77904" y="1975725"/>
            <a:ext cx="4851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сохраняет телефонный номер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shutterstock_151748684-pic700-700x467-58187 (1).jpg"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869" y="2530569"/>
            <a:ext cx="3556509" cy="23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604350" y="364537"/>
            <a:ext cx="2400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FFFF"/>
                </a:solidFill>
              </a:rPr>
              <a:t>Доступные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